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85" r:id="rId2"/>
    <p:sldId id="501" r:id="rId3"/>
    <p:sldId id="500" r:id="rId4"/>
    <p:sldId id="268" r:id="rId5"/>
    <p:sldId id="502" r:id="rId6"/>
    <p:sldId id="484" r:id="rId7"/>
    <p:sldId id="280" r:id="rId8"/>
    <p:sldId id="504" r:id="rId9"/>
    <p:sldId id="503" r:id="rId10"/>
    <p:sldId id="5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83" autoAdjust="0"/>
  </p:normalViewPr>
  <p:slideViewPr>
    <p:cSldViewPr snapToGrid="0">
      <p:cViewPr varScale="1">
        <p:scale>
          <a:sx n="141" d="100"/>
          <a:sy n="141" d="100"/>
        </p:scale>
        <p:origin x="9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A0759-4EF9-40D3-8A76-8EF597465C14}" type="datetimeFigureOut">
              <a:rPr lang="en-US" smtClean="0"/>
              <a:t>5/28/25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83A2F-EEF1-4615-99A9-AAB28FB37FE7}" type="slidenum">
              <a:rPr lang="en-US" smtClean="0"/>
              <a:t>‹#›</a:t>
            </a:fld>
            <a:endParaRPr lang="en-US"/>
          </a:p>
        </p:txBody>
      </p:sp>
    </p:spTree>
    <p:extLst>
      <p:ext uri="{BB962C8B-B14F-4D97-AF65-F5344CB8AC3E}">
        <p14:creationId xmlns:p14="http://schemas.microsoft.com/office/powerpoint/2010/main" val="352291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83A2F-EEF1-4615-99A9-AAB28FB37FE7}" type="slidenum">
              <a:rPr lang="en-US" smtClean="0"/>
              <a:t>1</a:t>
            </a:fld>
            <a:endParaRPr lang="en-US"/>
          </a:p>
        </p:txBody>
      </p:sp>
    </p:spTree>
    <p:extLst>
      <p:ext uri="{BB962C8B-B14F-4D97-AF65-F5344CB8AC3E}">
        <p14:creationId xmlns:p14="http://schemas.microsoft.com/office/powerpoint/2010/main" val="334606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UF/IFAS is a federal, state and local government partnership dedicated to develop knowledge in agriculture, human and natural resources, and the life sciences, and to make that knowledge accessible to sustain and enhance the quality of human life.</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4C8A6-DB47-49A8-A063-33987CB0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1905, the state legislature passed the Buckman Act which established the Florida Female College in Tallahassee and moved the University of Florida to Gainesville.   Classes began in Gainesville in 1906, and the university was divided into five schools, including the School of Agriculture.  In 1910, the school became a college and J. J. Vernon became the first dean.  By 1915, the office of the dean of the college, the director of the Agricultural Experiment Station and director of Agricultural Extension were combined and the head of all three was P. H. Rolfs.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4C8A6-DB47-49A8-A063-33987CB0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45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8E6A9-B696-4D59-8047-A3B9C5FA4F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4197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anchor="b"/>
          <a:lstStyle>
            <a:lvl1pPr algn="l">
              <a:defRPr sz="6000" b="1" i="0" cap="none" baseline="0">
                <a:solidFill>
                  <a:srgbClr val="0021A5"/>
                </a:solidFill>
                <a:latin typeface="Gentona Book"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atin typeface="Gentona Book"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A65747DA-91B6-7C40-BA75-BF96E770E95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8" name="Picture 7">
            <a:extLst>
              <a:ext uri="{FF2B5EF4-FFF2-40B4-BE49-F238E27FC236}">
                <a16:creationId xmlns:a16="http://schemas.microsoft.com/office/drawing/2014/main" id="{6A53BDC5-E392-1140-B08E-997D1CAAF9A4}"/>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376571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8EBD9F1-C4F3-884F-83DB-66AFD33143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8" name="Picture 7">
            <a:extLst>
              <a:ext uri="{FF2B5EF4-FFF2-40B4-BE49-F238E27FC236}">
                <a16:creationId xmlns:a16="http://schemas.microsoft.com/office/drawing/2014/main" id="{108BA997-1EB4-D347-84E2-76558907DE28}"/>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166260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hasCustomPrompt="1"/>
          </p:nvPr>
        </p:nvSpPr>
        <p:spPr>
          <a:xfrm>
            <a:off x="831850" y="801917"/>
            <a:ext cx="10515600" cy="2852737"/>
          </a:xfrm>
        </p:spPr>
        <p:txBody>
          <a:bodyPr anchor="b"/>
          <a:lstStyle>
            <a:lvl1pPr>
              <a:defRPr sz="6000" b="1" i="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368164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7F8957D9-8DC0-034E-AD2C-A74D5852EFA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8" name="Picture 7">
            <a:extLst>
              <a:ext uri="{FF2B5EF4-FFF2-40B4-BE49-F238E27FC236}">
                <a16:creationId xmlns:a16="http://schemas.microsoft.com/office/drawing/2014/main" id="{4A80EB6F-B052-7F4F-A78F-12404010A056}"/>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373695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A32815-745F-DB4C-B638-F63939E3B48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9" name="Picture 8">
            <a:extLst>
              <a:ext uri="{FF2B5EF4-FFF2-40B4-BE49-F238E27FC236}">
                <a16:creationId xmlns:a16="http://schemas.microsoft.com/office/drawing/2014/main" id="{A1E26197-65CC-BA45-A182-9C8436F889CB}"/>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343516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87594E1-4932-4240-A475-58078D2F0DB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11" name="Picture 10">
            <a:extLst>
              <a:ext uri="{FF2B5EF4-FFF2-40B4-BE49-F238E27FC236}">
                <a16:creationId xmlns:a16="http://schemas.microsoft.com/office/drawing/2014/main" id="{F91C6B6A-216E-AC49-930C-30176847629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324486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7CFF6016-02BE-984E-9A50-F9F73C6649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7" name="Picture 6">
            <a:extLst>
              <a:ext uri="{FF2B5EF4-FFF2-40B4-BE49-F238E27FC236}">
                <a16:creationId xmlns:a16="http://schemas.microsoft.com/office/drawing/2014/main" id="{13BCC29B-DEED-954C-A4D0-50EDE9BB314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367026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D7F38-C3D3-D84C-BE3E-2543A566186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6" name="Picture 5">
            <a:extLst>
              <a:ext uri="{FF2B5EF4-FFF2-40B4-BE49-F238E27FC236}">
                <a16:creationId xmlns:a16="http://schemas.microsoft.com/office/drawing/2014/main" id="{3E857B73-0A0E-4146-A6F1-FB511A28C1B9}"/>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166773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1BC5C3E-B7DB-7848-9060-C2ED9074CE1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9" name="Picture 8">
            <a:extLst>
              <a:ext uri="{FF2B5EF4-FFF2-40B4-BE49-F238E27FC236}">
                <a16:creationId xmlns:a16="http://schemas.microsoft.com/office/drawing/2014/main" id="{7057AC39-2DEE-8442-B7A5-43407A4E7813}"/>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386723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DDB1AD6-633C-0848-A8D1-51270303987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52"/>
          <a:stretch/>
        </p:blipFill>
        <p:spPr>
          <a:xfrm rot="5400000">
            <a:off x="5954950" y="-5954950"/>
            <a:ext cx="282100" cy="12192000"/>
          </a:xfrm>
          <a:prstGeom prst="rect">
            <a:avLst/>
          </a:prstGeom>
        </p:spPr>
      </p:pic>
      <p:pic>
        <p:nvPicPr>
          <p:cNvPr id="9" name="Picture 8">
            <a:extLst>
              <a:ext uri="{FF2B5EF4-FFF2-40B4-BE49-F238E27FC236}">
                <a16:creationId xmlns:a16="http://schemas.microsoft.com/office/drawing/2014/main" id="{2CE86EE6-1B98-8E42-A9A2-D2519802C7C7}"/>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645"/>
          <a:stretch/>
        </p:blipFill>
        <p:spPr>
          <a:xfrm rot="5400000">
            <a:off x="5216761" y="1237508"/>
            <a:ext cx="97318" cy="10530840"/>
          </a:xfrm>
          <a:prstGeom prst="rect">
            <a:avLst/>
          </a:prstGeom>
        </p:spPr>
      </p:pic>
    </p:spTree>
    <p:extLst>
      <p:ext uri="{BB962C8B-B14F-4D97-AF65-F5344CB8AC3E}">
        <p14:creationId xmlns:p14="http://schemas.microsoft.com/office/powerpoint/2010/main" val="304377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UF/IFAS Extension logo.">
            <a:extLst>
              <a:ext uri="{FF2B5EF4-FFF2-40B4-BE49-F238E27FC236}">
                <a16:creationId xmlns:a16="http://schemas.microsoft.com/office/drawing/2014/main" id="{8FFA9CEF-2C0F-EE4B-BEB4-1E51DC8B4C1D}"/>
              </a:ext>
            </a:extLst>
          </p:cNvPr>
          <p:cNvPicPr>
            <a:picLocks noChangeAspect="1"/>
          </p:cNvPicPr>
          <p:nvPr userDrawn="1"/>
        </p:nvPicPr>
        <p:blipFill>
          <a:blip r:embed="rId11"/>
          <a:srcRect/>
          <a:stretch/>
        </p:blipFill>
        <p:spPr>
          <a:xfrm>
            <a:off x="10668000" y="6390116"/>
            <a:ext cx="1371600" cy="205516"/>
          </a:xfrm>
          <a:prstGeom prst="rect">
            <a:avLst/>
          </a:prstGeom>
        </p:spPr>
      </p:pic>
    </p:spTree>
    <p:extLst>
      <p:ext uri="{BB962C8B-B14F-4D97-AF65-F5344CB8AC3E}">
        <p14:creationId xmlns:p14="http://schemas.microsoft.com/office/powerpoint/2010/main" val="1612608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rgbClr val="0021A5"/>
          </a:solidFill>
          <a:latin typeface="Gentona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dmarlin.com/uf-then-now/series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292E-95D3-FDC8-DF29-71D28DC6F4DD}"/>
              </a:ext>
            </a:extLst>
          </p:cNvPr>
          <p:cNvSpPr>
            <a:spLocks noGrp="1"/>
          </p:cNvSpPr>
          <p:nvPr>
            <p:ph type="title"/>
          </p:nvPr>
        </p:nvSpPr>
        <p:spPr>
          <a:xfrm>
            <a:off x="264160" y="241835"/>
            <a:ext cx="11663680" cy="1325563"/>
          </a:xfrm>
        </p:spPr>
        <p:txBody>
          <a:bodyPr>
            <a:normAutofit/>
          </a:bodyPr>
          <a:lstStyle/>
          <a:p>
            <a:r>
              <a:rPr lang="en-US" sz="3600" dirty="0">
                <a:latin typeface="Times New Roman" panose="02020603050405020304" pitchFamily="18" charset="0"/>
                <a:cs typeface="Times New Roman" panose="02020603050405020304" pitchFamily="18" charset="0"/>
              </a:rPr>
              <a:t>Working with UF/IFAS Extension in Blue Skies &amp; Beyond</a:t>
            </a:r>
          </a:p>
        </p:txBody>
      </p:sp>
      <p:sp>
        <p:nvSpPr>
          <p:cNvPr id="7" name="TextBox 6">
            <a:extLst>
              <a:ext uri="{FF2B5EF4-FFF2-40B4-BE49-F238E27FC236}">
                <a16:creationId xmlns:a16="http://schemas.microsoft.com/office/drawing/2014/main" id="{31AA7C9C-4F86-9A91-5157-43601B496E5B}"/>
              </a:ext>
            </a:extLst>
          </p:cNvPr>
          <p:cNvSpPr txBox="1"/>
          <p:nvPr/>
        </p:nvSpPr>
        <p:spPr>
          <a:xfrm>
            <a:off x="193728" y="1108038"/>
            <a:ext cx="11531600" cy="66736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Panelists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Dr. Christa Court, Associate Professor, UF/IFAS FRE Department. State Extension Specialist &amp; Director of the UF/IFAS Economic Impact Analysis Program.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Mr. David Outerbridge, Director, UF/IFAS Extension Lee County and Sustainable Food Systems &amp; Natural Resources Educator.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Moderator</a:t>
            </a:r>
            <a:endParaRPr lang="en-US" sz="28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rgbClr val="000000"/>
                </a:solidFill>
                <a:latin typeface="Times New Roman" panose="02020603050405020304" pitchFamily="18" charset="0"/>
                <a:cs typeface="Times New Roman" panose="02020603050405020304" pitchFamily="18" charset="0"/>
              </a:rPr>
              <a:t>Saqib Mukhtar, UF/IFAS Extension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rgbClr val="000000"/>
                </a:solidFill>
                <a:latin typeface="Times New Roman" panose="02020603050405020304" pitchFamily="18" charset="0"/>
                <a:cs typeface="Times New Roman" panose="02020603050405020304" pitchFamily="18" charset="0"/>
              </a:rPr>
              <a:t>Professor and Associate Dean</a:t>
            </a:r>
            <a:r>
              <a:rPr lang="en-US" sz="1600" dirty="0">
                <a:solidFill>
                  <a:srgbClr val="000000"/>
                </a:solidFill>
                <a:latin typeface="Times New Roman" panose="02020603050405020304" pitchFamily="18" charset="0"/>
                <a:cs typeface="Times New Roman" panose="02020603050405020304" pitchFamily="18" charset="0"/>
              </a:rPr>
              <a:t>					</a:t>
            </a:r>
          </a:p>
          <a:p>
            <a:pPr lvl="0" algn="r">
              <a:defRPr/>
            </a:pPr>
            <a:r>
              <a:rPr lang="en-US" sz="1600" dirty="0">
                <a:solidFill>
                  <a:srgbClr val="000000"/>
                </a:solidFill>
                <a:latin typeface="Times New Roman" panose="02020603050405020304" pitchFamily="18" charset="0"/>
                <a:cs typeface="Times New Roman" panose="02020603050405020304" pitchFamily="18" charset="0"/>
              </a:rPr>
              <a:t>SART Planning Workshop</a:t>
            </a:r>
          </a:p>
          <a:p>
            <a:pPr lvl="6" algn="r">
              <a:defRPr/>
            </a:pPr>
            <a:r>
              <a:rPr lang="en-US" sz="1600" dirty="0">
                <a:solidFill>
                  <a:srgbClr val="000000"/>
                </a:solidFill>
                <a:latin typeface="Times New Roman" panose="02020603050405020304" pitchFamily="18" charset="0"/>
                <a:cs typeface="Times New Roman" panose="02020603050405020304" pitchFamily="18" charset="0"/>
              </a:rPr>
              <a:t>						May 28-30, 2025</a:t>
            </a:r>
          </a:p>
          <a:p>
            <a:pPr lvl="6" algn="r">
              <a:defRPr/>
            </a:pPr>
            <a:r>
              <a:rPr lang="en-US" sz="1600" dirty="0">
                <a:solidFill>
                  <a:srgbClr val="000000"/>
                </a:solidFill>
                <a:latin typeface="Times New Roman" panose="02020603050405020304" pitchFamily="18" charset="0"/>
                <a:cs typeface="Times New Roman" panose="02020603050405020304" pitchFamily="18" charset="0"/>
              </a:rPr>
              <a:t>						St. Pete Beach, FL</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6">
              <a:lnSpc>
                <a:spcPct val="90000"/>
              </a:lnSpc>
              <a:spcBef>
                <a:spcPts val="1000"/>
              </a:spcBef>
              <a:defRPr/>
            </a:pPr>
            <a:r>
              <a:rPr lang="en-US" sz="1400" dirty="0">
                <a:solidFill>
                  <a:srgbClr val="000000"/>
                </a:solidFill>
                <a:latin typeface="Gentona Book" pitchFamily="2" charset="77"/>
              </a:rPr>
              <a:t>							</a:t>
            </a:r>
            <a:endParaRPr kumimoji="0" lang="en-US" sz="14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Gentona Book" pitchFamily="2" charset="77"/>
                <a:ea typeface="+mn-ea"/>
                <a:cs typeface="+mn-cs"/>
              </a:rPr>
              <a:t>							</a:t>
            </a:r>
          </a:p>
        </p:txBody>
      </p:sp>
    </p:spTree>
    <p:extLst>
      <p:ext uri="{BB962C8B-B14F-4D97-AF65-F5344CB8AC3E}">
        <p14:creationId xmlns:p14="http://schemas.microsoft.com/office/powerpoint/2010/main" val="267895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9B440-D13B-B62D-EB9F-221957C5F99F}"/>
              </a:ext>
            </a:extLst>
          </p:cNvPr>
          <p:cNvSpPr>
            <a:spLocks noGrp="1"/>
          </p:cNvSpPr>
          <p:nvPr>
            <p:ph idx="1"/>
          </p:nvPr>
        </p:nvSpPr>
        <p:spPr>
          <a:xfrm>
            <a:off x="737461" y="973218"/>
            <a:ext cx="10515600" cy="4351338"/>
          </a:xfrm>
        </p:spPr>
        <p:txBody>
          <a:bodyPr>
            <a:normAutofit/>
          </a:bodyPr>
          <a:lstStyle/>
          <a:p>
            <a:pPr marL="0" indent="0">
              <a:buNone/>
            </a:pPr>
            <a:endParaRPr lang="en-US" sz="4800" dirty="0"/>
          </a:p>
          <a:p>
            <a:pPr marL="0" indent="0">
              <a:buNone/>
            </a:pPr>
            <a:endParaRPr lang="en-US" sz="4800" dirty="0"/>
          </a:p>
          <a:p>
            <a:pPr marL="0" indent="0" algn="ctr">
              <a:buNone/>
            </a:pPr>
            <a:r>
              <a:rPr lang="en-US" sz="6000" dirty="0"/>
              <a:t>Thank you!</a:t>
            </a:r>
          </a:p>
        </p:txBody>
      </p:sp>
    </p:spTree>
    <p:extLst>
      <p:ext uri="{BB962C8B-B14F-4D97-AF65-F5344CB8AC3E}">
        <p14:creationId xmlns:p14="http://schemas.microsoft.com/office/powerpoint/2010/main" val="293751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1646-F58A-0142-605D-B7CBFC01CF70}"/>
              </a:ext>
            </a:extLst>
          </p:cNvPr>
          <p:cNvSpPr>
            <a:spLocks noGrp="1"/>
          </p:cNvSpPr>
          <p:nvPr>
            <p:ph type="title"/>
          </p:nvPr>
        </p:nvSpPr>
        <p:spPr>
          <a:xfrm>
            <a:off x="838200" y="1613043"/>
            <a:ext cx="10515600" cy="2969231"/>
          </a:xfrm>
        </p:spPr>
        <p:txBody>
          <a:bodyPr>
            <a:normAutofit/>
          </a:bodyPr>
          <a:lstStyle/>
          <a:p>
            <a:pPr algn="ctr"/>
            <a:r>
              <a:rPr lang="en-US" sz="6600" dirty="0"/>
              <a:t>What is Extension?</a:t>
            </a:r>
          </a:p>
        </p:txBody>
      </p:sp>
    </p:spTree>
    <p:extLst>
      <p:ext uri="{BB962C8B-B14F-4D97-AF65-F5344CB8AC3E}">
        <p14:creationId xmlns:p14="http://schemas.microsoft.com/office/powerpoint/2010/main" val="265265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4A975000-5ACD-123B-330E-FED95F5B314C}"/>
              </a:ext>
            </a:extLst>
          </p:cNvPr>
          <p:cNvSpPr txBox="1">
            <a:spLocks/>
          </p:cNvSpPr>
          <p:nvPr/>
        </p:nvSpPr>
        <p:spPr>
          <a:xfrm>
            <a:off x="302154" y="530640"/>
            <a:ext cx="7819870" cy="60968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0939" indent="-277246" defTabSz="554492" eaLnBrk="0" fontAlgn="base" hangingPunct="0">
              <a:lnSpc>
                <a:spcPct val="100000"/>
              </a:lnSpc>
              <a:spcBef>
                <a:spcPts val="364"/>
              </a:spcBef>
              <a:spcAft>
                <a:spcPct val="0"/>
              </a:spcAft>
              <a:defRPr/>
            </a:pPr>
            <a:r>
              <a:rPr lang="en-US" dirty="0">
                <a:latin typeface="+mj-lt"/>
              </a:rPr>
              <a:t>Cooperative Extension is a </a:t>
            </a:r>
            <a:r>
              <a:rPr lang="en-US" dirty="0">
                <a:solidFill>
                  <a:srgbClr val="0070C0"/>
                </a:solidFill>
                <a:latin typeface="+mj-lt"/>
              </a:rPr>
              <a:t>collaboration</a:t>
            </a:r>
            <a:r>
              <a:rPr lang="en-US" dirty="0">
                <a:latin typeface="+mj-lt"/>
              </a:rPr>
              <a:t> among local, state &amp; federal governments.</a:t>
            </a:r>
          </a:p>
          <a:p>
            <a:pPr marL="310939" indent="-277246" defTabSz="554492" eaLnBrk="0" fontAlgn="base" hangingPunct="0">
              <a:lnSpc>
                <a:spcPct val="100000"/>
              </a:lnSpc>
              <a:spcBef>
                <a:spcPts val="364"/>
              </a:spcBef>
              <a:spcAft>
                <a:spcPct val="0"/>
              </a:spcAft>
              <a:defRPr/>
            </a:pPr>
            <a:r>
              <a:rPr lang="en-US" dirty="0">
                <a:latin typeface="+mj-lt"/>
              </a:rPr>
              <a:t>Extension is about </a:t>
            </a:r>
            <a:r>
              <a:rPr lang="en-US" dirty="0">
                <a:solidFill>
                  <a:srgbClr val="FA4616"/>
                </a:solidFill>
                <a:latin typeface="+mj-lt"/>
              </a:rPr>
              <a:t>building relationships </a:t>
            </a:r>
            <a:r>
              <a:rPr lang="en-US" dirty="0">
                <a:latin typeface="+mj-lt"/>
              </a:rPr>
              <a:t>with colleagues and clientele to </a:t>
            </a:r>
            <a:r>
              <a:rPr lang="en-US" dirty="0">
                <a:solidFill>
                  <a:srgbClr val="0070C0"/>
                </a:solidFill>
                <a:latin typeface="+mj-lt"/>
              </a:rPr>
              <a:t>assess needs</a:t>
            </a:r>
          </a:p>
          <a:p>
            <a:pPr marL="130985" indent="-277246" eaLnBrk="0" fontAlgn="base" hangingPunct="0">
              <a:spcBef>
                <a:spcPts val="364"/>
              </a:spcBef>
              <a:spcAft>
                <a:spcPct val="0"/>
              </a:spcAft>
              <a:defRPr/>
            </a:pPr>
            <a:r>
              <a:rPr lang="en-US" sz="2826" dirty="0">
                <a:latin typeface="+mj-lt"/>
              </a:rPr>
              <a:t>We extend </a:t>
            </a:r>
            <a:r>
              <a:rPr lang="en-US" sz="2826" dirty="0">
                <a:solidFill>
                  <a:srgbClr val="0070C0"/>
                </a:solidFill>
                <a:latin typeface="+mj-lt"/>
              </a:rPr>
              <a:t>research-based knowledge </a:t>
            </a:r>
            <a:r>
              <a:rPr lang="en-US" sz="2826" dirty="0">
                <a:latin typeface="+mj-lt"/>
              </a:rPr>
              <a:t>that connects educational </a:t>
            </a:r>
            <a:r>
              <a:rPr lang="en-US" sz="2826" dirty="0">
                <a:solidFill>
                  <a:srgbClr val="0070C0"/>
                </a:solidFill>
                <a:latin typeface="+mj-lt"/>
              </a:rPr>
              <a:t>institutions</a:t>
            </a:r>
            <a:r>
              <a:rPr lang="en-US" sz="2826" dirty="0">
                <a:latin typeface="+mj-lt"/>
              </a:rPr>
              <a:t> with communities to solve </a:t>
            </a:r>
            <a:r>
              <a:rPr lang="en-US" sz="2826" dirty="0">
                <a:solidFill>
                  <a:srgbClr val="FF0000"/>
                </a:solidFill>
                <a:latin typeface="+mj-lt"/>
              </a:rPr>
              <a:t>critical</a:t>
            </a:r>
            <a:r>
              <a:rPr lang="en-US" sz="2826" dirty="0">
                <a:latin typeface="+mj-lt"/>
              </a:rPr>
              <a:t> individual and group needs</a:t>
            </a:r>
          </a:p>
          <a:p>
            <a:pPr marL="130985" indent="-277246" eaLnBrk="0" fontAlgn="base" hangingPunct="0">
              <a:spcBef>
                <a:spcPts val="364"/>
              </a:spcBef>
              <a:spcAft>
                <a:spcPct val="0"/>
              </a:spcAft>
              <a:defRPr/>
            </a:pPr>
            <a:r>
              <a:rPr lang="en-US" sz="2826" dirty="0">
                <a:latin typeface="+mj-lt"/>
              </a:rPr>
              <a:t>Our </a:t>
            </a:r>
            <a:r>
              <a:rPr lang="en-US" sz="2826" dirty="0">
                <a:solidFill>
                  <a:schemeClr val="accent6"/>
                </a:solidFill>
                <a:latin typeface="+mj-lt"/>
              </a:rPr>
              <a:t>success</a:t>
            </a:r>
            <a:r>
              <a:rPr lang="en-US" sz="2826" dirty="0">
                <a:latin typeface="+mj-lt"/>
              </a:rPr>
              <a:t> is measured through </a:t>
            </a:r>
            <a:r>
              <a:rPr lang="en-US" sz="2826" dirty="0">
                <a:solidFill>
                  <a:schemeClr val="accent6"/>
                </a:solidFill>
                <a:latin typeface="+mj-lt"/>
              </a:rPr>
              <a:t>positive</a:t>
            </a:r>
            <a:r>
              <a:rPr lang="en-US" sz="2826" dirty="0">
                <a:latin typeface="+mj-lt"/>
              </a:rPr>
              <a:t> change in </a:t>
            </a:r>
            <a:r>
              <a:rPr lang="en-US" sz="2826" dirty="0">
                <a:solidFill>
                  <a:schemeClr val="accent6"/>
                </a:solidFill>
                <a:latin typeface="+mj-lt"/>
              </a:rPr>
              <a:t>Social, Economic &amp; Environmental (SEE)</a:t>
            </a:r>
            <a:r>
              <a:rPr lang="en-US" sz="2826" dirty="0">
                <a:latin typeface="+mj-lt"/>
              </a:rPr>
              <a:t> conditions</a:t>
            </a:r>
          </a:p>
          <a:p>
            <a:pPr marL="588185" lvl="1" indent="-277246" eaLnBrk="0" fontAlgn="base" hangingPunct="0">
              <a:spcBef>
                <a:spcPts val="364"/>
              </a:spcBef>
              <a:spcAft>
                <a:spcPct val="0"/>
              </a:spcAft>
              <a:defRPr/>
            </a:pPr>
            <a:endParaRPr lang="en-US" sz="2800" dirty="0">
              <a:latin typeface="+mj-lt"/>
            </a:endParaRPr>
          </a:p>
          <a:p>
            <a:pPr marL="588185" lvl="1" indent="-277246" eaLnBrk="0" fontAlgn="base" hangingPunct="0">
              <a:spcBef>
                <a:spcPts val="364"/>
              </a:spcBef>
              <a:spcAft>
                <a:spcPct val="0"/>
              </a:spcAft>
              <a:defRPr/>
            </a:pPr>
            <a:endParaRPr lang="en-US" sz="2800" kern="0" dirty="0">
              <a:latin typeface="+mj-lt"/>
            </a:endParaRPr>
          </a:p>
        </p:txBody>
      </p:sp>
      <p:pic>
        <p:nvPicPr>
          <p:cNvPr id="3" name="Picture 2">
            <a:extLst>
              <a:ext uri="{FF2B5EF4-FFF2-40B4-BE49-F238E27FC236}">
                <a16:creationId xmlns:a16="http://schemas.microsoft.com/office/drawing/2014/main" id="{1438F2D4-D610-3D9D-5E80-3485A4ABB1ED}"/>
              </a:ext>
            </a:extLst>
          </p:cNvPr>
          <p:cNvPicPr>
            <a:picLocks noChangeAspect="1"/>
          </p:cNvPicPr>
          <p:nvPr/>
        </p:nvPicPr>
        <p:blipFill>
          <a:blip r:embed="rId2"/>
          <a:stretch>
            <a:fillRect/>
          </a:stretch>
        </p:blipFill>
        <p:spPr>
          <a:xfrm>
            <a:off x="7976026" y="689371"/>
            <a:ext cx="4048095" cy="5224725"/>
          </a:xfrm>
          <a:prstGeom prst="rect">
            <a:avLst/>
          </a:prstGeom>
        </p:spPr>
      </p:pic>
    </p:spTree>
    <p:extLst>
      <p:ext uri="{BB962C8B-B14F-4D97-AF65-F5344CB8AC3E}">
        <p14:creationId xmlns:p14="http://schemas.microsoft.com/office/powerpoint/2010/main" val="190595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60" y="3111897"/>
            <a:ext cx="4228044" cy="634205"/>
          </a:xfrm>
          <a:prstGeom prst="rect">
            <a:avLst/>
          </a:prstGeom>
          <a:noFill/>
        </p:spPr>
      </p:pic>
      <p:sp>
        <p:nvSpPr>
          <p:cNvPr id="4" name="TextBox 3">
            <a:extLst>
              <a:ext uri="{FF2B5EF4-FFF2-40B4-BE49-F238E27FC236}">
                <a16:creationId xmlns:a16="http://schemas.microsoft.com/office/drawing/2014/main" id="{FD5F391B-AF86-4D20-8ED2-2BD69A88018A}"/>
              </a:ext>
            </a:extLst>
          </p:cNvPr>
          <p:cNvSpPr txBox="1"/>
          <p:nvPr/>
        </p:nvSpPr>
        <p:spPr>
          <a:xfrm>
            <a:off x="4521200" y="1874405"/>
            <a:ext cx="7486436" cy="3262946"/>
          </a:xfrm>
          <a:prstGeom prst="rect">
            <a:avLst/>
          </a:prstGeom>
        </p:spPr>
        <p:txBody>
          <a:bodyPr vert="horz" lIns="91440" tIns="45720" rIns="91440" bIns="45720" rtlCol="0">
            <a:normAutofit fontScale="92500" lnSpcReduction="10000"/>
          </a:bodyPr>
          <a:lstStyle/>
          <a:p>
            <a:pPr>
              <a:lnSpc>
                <a:spcPct val="90000"/>
              </a:lnSpc>
              <a:spcBef>
                <a:spcPts val="1000"/>
              </a:spcBef>
              <a:buClr>
                <a:srgbClr val="FA4616"/>
              </a:buClr>
              <a:defRPr/>
            </a:pPr>
            <a:r>
              <a:rPr lang="en-US" sz="4000" dirty="0">
                <a:latin typeface="Times New Roman" panose="02020603050405020304" pitchFamily="18" charset="0"/>
                <a:cs typeface="Times New Roman" panose="02020603050405020304" pitchFamily="18" charset="0"/>
              </a:rPr>
              <a:t>We develop needs-based programs to disseminate science &amp; research vetted unbiased information &amp; knowledge in agriculture, natural resources, youth development and human sciences for positive social, economic, environmental and health impacts.</a:t>
            </a:r>
          </a:p>
        </p:txBody>
      </p:sp>
    </p:spTree>
    <p:extLst>
      <p:ext uri="{BB962C8B-B14F-4D97-AF65-F5344CB8AC3E}">
        <p14:creationId xmlns:p14="http://schemas.microsoft.com/office/powerpoint/2010/main" val="376435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6B49845D-72C6-4723-82C6-B965787D4E2F}"/>
              </a:ext>
            </a:extLst>
          </p:cNvPr>
          <p:cNvSpPr>
            <a:spLocks noChangeArrowheads="1"/>
          </p:cNvSpPr>
          <p:nvPr/>
        </p:nvSpPr>
        <p:spPr bwMode="auto">
          <a:xfrm>
            <a:off x="207035" y="365125"/>
            <a:ext cx="11611154"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srgbClr val="0021A5"/>
                </a:solidFill>
                <a:effectLst/>
                <a:uLnTx/>
                <a:uFillTx/>
                <a:latin typeface="Gentona Book" pitchFamily="2" charset="77"/>
                <a:ea typeface="MS PGothic" panose="020B0600070205080204" pitchFamily="34" charset="-128"/>
                <a:cs typeface="+mn-cs"/>
              </a:rPr>
              <a:t>The Florida Agricultural College was established in Lake City in 1883; named the University of Florida in 1903; and then moved to Gainesville in 1906</a:t>
            </a:r>
          </a:p>
        </p:txBody>
      </p:sp>
      <p:pic>
        <p:nvPicPr>
          <p:cNvPr id="3" name="Picture 2">
            <a:extLst>
              <a:ext uri="{FF2B5EF4-FFF2-40B4-BE49-F238E27FC236}">
                <a16:creationId xmlns:a16="http://schemas.microsoft.com/office/drawing/2014/main" id="{14C52B97-A1A3-4AF8-F869-FBFE3F58683D}"/>
              </a:ext>
            </a:extLst>
          </p:cNvPr>
          <p:cNvPicPr>
            <a:picLocks noChangeAspect="1"/>
          </p:cNvPicPr>
          <p:nvPr/>
        </p:nvPicPr>
        <p:blipFill>
          <a:blip r:embed="rId3"/>
          <a:srcRect l="10402" r="2670" b="1"/>
          <a:stretch>
            <a:fillRect/>
          </a:stretch>
        </p:blipFill>
        <p:spPr>
          <a:xfrm>
            <a:off x="838200" y="1516811"/>
            <a:ext cx="4211320" cy="3536529"/>
          </a:xfrm>
          <a:prstGeom prst="rect">
            <a:avLst/>
          </a:prstGeom>
          <a:noFill/>
        </p:spPr>
      </p:pic>
      <p:sp>
        <p:nvSpPr>
          <p:cNvPr id="2" name="TextBox 1">
            <a:extLst>
              <a:ext uri="{FF2B5EF4-FFF2-40B4-BE49-F238E27FC236}">
                <a16:creationId xmlns:a16="http://schemas.microsoft.com/office/drawing/2014/main" id="{B3834746-8E94-0B5B-A9C5-931E466B1555}"/>
              </a:ext>
            </a:extLst>
          </p:cNvPr>
          <p:cNvSpPr txBox="1"/>
          <p:nvPr/>
        </p:nvSpPr>
        <p:spPr>
          <a:xfrm>
            <a:off x="6172200" y="1825625"/>
            <a:ext cx="5181600" cy="2918903"/>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entona Book" pitchFamily="2" charset="77"/>
                <a:ea typeface="+mn-ea"/>
                <a:cs typeface="+mn-cs"/>
              </a:rPr>
              <a:t>Land Grant Institution (LGI) Morrill Acts of 1862 &amp; 1890, &amp; Equity in Educational-Land Grant Act of 1994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entona Book" pitchFamily="2" charset="77"/>
                <a:ea typeface="+mn-ea"/>
                <a:cs typeface="+mn-cs"/>
              </a:rPr>
              <a:t>Cooperative Extension in the USA is 111 years old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entona Book" pitchFamily="2" charset="77"/>
                <a:ea typeface="+mn-ea"/>
                <a:cs typeface="+mn-cs"/>
              </a:rPr>
              <a:t>106 LGIs do Extension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ntona Book" pitchFamily="2" charset="77"/>
              <a:ea typeface="+mn-ea"/>
              <a:cs typeface="+mn-cs"/>
            </a:endParaRPr>
          </a:p>
        </p:txBody>
      </p:sp>
      <p:sp>
        <p:nvSpPr>
          <p:cNvPr id="5" name="TextBox 4">
            <a:extLst>
              <a:ext uri="{FF2B5EF4-FFF2-40B4-BE49-F238E27FC236}">
                <a16:creationId xmlns:a16="http://schemas.microsoft.com/office/drawing/2014/main" id="{E340D421-B38E-287D-3341-2676E7B38C5F}"/>
              </a:ext>
            </a:extLst>
          </p:cNvPr>
          <p:cNvSpPr txBox="1"/>
          <p:nvPr/>
        </p:nvSpPr>
        <p:spPr>
          <a:xfrm>
            <a:off x="386080" y="516612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Univers"/>
                <a:ea typeface="+mn-ea"/>
                <a:cs typeface="+mn-cs"/>
              </a:rPr>
              <a:t>Newell Hall- The 2nd Annual Citrus Seminar at the Agriculture Experiment Station (Newell Hall) in 1911. Source: UF Then and Now Website </a:t>
            </a:r>
            <a:r>
              <a:rPr kumimoji="0" lang="en-US" sz="1800" b="0" i="0" u="none" strike="noStrike" kern="1200" cap="none" spc="0" normalizeH="0" baseline="0" noProof="0" dirty="0">
                <a:ln>
                  <a:noFill/>
                </a:ln>
                <a:solidFill>
                  <a:srgbClr val="000000"/>
                </a:solidFill>
                <a:effectLst/>
                <a:uLnTx/>
                <a:uFillTx/>
                <a:latin typeface="Univers"/>
                <a:ea typeface="+mn-ea"/>
                <a:cs typeface="+mn-cs"/>
                <a:hlinkClick r:id="rId4"/>
              </a:rPr>
              <a:t>https://www.dmarlin.com/uf-then-now/series3/</a:t>
            </a:r>
            <a:r>
              <a:rPr kumimoji="0" lang="en-US" sz="1800" b="0" i="0" u="none" strike="noStrike" kern="1200" cap="none" spc="0" normalizeH="0" baseline="0" noProof="0" dirty="0">
                <a:ln>
                  <a:noFill/>
                </a:ln>
                <a:solidFill>
                  <a:srgbClr val="000000"/>
                </a:solidFill>
                <a:effectLst/>
                <a:uLnTx/>
                <a:uFillTx/>
                <a:latin typeface="Univers"/>
                <a:ea typeface="+mn-ea"/>
                <a:cs typeface="+mn-cs"/>
              </a:rPr>
              <a:t> </a:t>
            </a:r>
          </a:p>
        </p:txBody>
      </p:sp>
    </p:spTree>
    <p:extLst>
      <p:ext uri="{BB962C8B-B14F-4D97-AF65-F5344CB8AC3E}">
        <p14:creationId xmlns:p14="http://schemas.microsoft.com/office/powerpoint/2010/main" val="402174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1187A2-42BE-A76D-1F04-756BCCD4D61A}"/>
              </a:ext>
            </a:extLst>
          </p:cNvPr>
          <p:cNvPicPr>
            <a:picLocks noChangeAspect="1"/>
          </p:cNvPicPr>
          <p:nvPr/>
        </p:nvPicPr>
        <p:blipFill rotWithShape="1">
          <a:blip r:embed="rId3"/>
          <a:srcRect l="13036" t="34555" r="62280" b="9034"/>
          <a:stretch/>
        </p:blipFill>
        <p:spPr>
          <a:xfrm>
            <a:off x="4107146" y="548074"/>
            <a:ext cx="8072970" cy="5787599"/>
          </a:xfrm>
          <a:prstGeom prst="rect">
            <a:avLst/>
          </a:prstGeom>
        </p:spPr>
      </p:pic>
      <p:sp>
        <p:nvSpPr>
          <p:cNvPr id="4" name="object 129">
            <a:extLst>
              <a:ext uri="{FF2B5EF4-FFF2-40B4-BE49-F238E27FC236}">
                <a16:creationId xmlns:a16="http://schemas.microsoft.com/office/drawing/2014/main" id="{FDD96627-8656-E9EE-7944-857744E3DF2E}"/>
              </a:ext>
            </a:extLst>
          </p:cNvPr>
          <p:cNvSpPr txBox="1"/>
          <p:nvPr/>
        </p:nvSpPr>
        <p:spPr>
          <a:xfrm>
            <a:off x="194262" y="957179"/>
            <a:ext cx="4601257" cy="3329741"/>
          </a:xfrm>
          <a:prstGeom prst="rect">
            <a:avLst/>
          </a:prstGeom>
        </p:spPr>
        <p:txBody>
          <a:bodyPr vert="horz" wrap="square" lIns="0" tIns="36368" rIns="0" bIns="0" rtlCol="0">
            <a:spAutoFit/>
          </a:bodyPr>
          <a:lstStyle/>
          <a:p>
            <a:pPr marL="94815" marR="492689" lvl="0" indent="0" algn="l" defTabSz="623438" rtl="0" eaLnBrk="1" fontAlgn="auto" latinLnBrk="0" hangingPunct="1">
              <a:lnSpc>
                <a:spcPts val="791"/>
              </a:lnSpc>
              <a:spcBef>
                <a:spcPts val="27"/>
              </a:spcBef>
              <a:spcAft>
                <a:spcPts val="0"/>
              </a:spcAft>
              <a:buClrTx/>
              <a:buSzTx/>
              <a:buFontTx/>
              <a:buNone/>
              <a:tabLst/>
              <a:defRPr/>
            </a:pPr>
            <a:endPar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endParaRPr>
          </a:p>
          <a:p>
            <a:pPr marL="437715" marR="492689" lvl="0" indent="-342900" algn="l" defTabSz="623438" rtl="0" eaLnBrk="1" fontAlgn="auto" latinLnBrk="0" hangingPunct="1">
              <a:lnSpc>
                <a:spcPts val="791"/>
              </a:lnSpc>
              <a:spcBef>
                <a:spcPts val="27"/>
              </a:spcBef>
              <a:spcAft>
                <a:spcPts val="0"/>
              </a:spcAft>
              <a:buClrTx/>
              <a:buSzTx/>
              <a:buFont typeface="+mj-lt"/>
              <a:buAutoNum type="arabicPeriod"/>
              <a:tabLst/>
              <a:defRPr/>
            </a:pP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Citrus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Lake</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7" normalizeH="0" baseline="0" noProof="0" dirty="0">
                <a:ln>
                  <a:noFill/>
                </a:ln>
                <a:solidFill>
                  <a:srgbClr val="231F20"/>
                </a:solidFill>
                <a:effectLst/>
                <a:uLnTx/>
                <a:uFillTx/>
                <a:latin typeface="Lucida Sans"/>
                <a:ea typeface="+mn-ea"/>
                <a:cs typeface="Times" panose="02020603050405020304" pitchFamily="18" charset="0"/>
              </a:rPr>
              <a:t>Alfred</a:t>
            </a:r>
          </a:p>
          <a:p>
            <a:pPr marL="437715" marR="492689" lvl="0" indent="-342900" algn="l" defTabSz="623438" rtl="0" eaLnBrk="1" fontAlgn="auto" latinLnBrk="0" hangingPunct="1">
              <a:lnSpc>
                <a:spcPts val="791"/>
              </a:lnSpc>
              <a:spcBef>
                <a:spcPts val="27"/>
              </a:spcBef>
              <a:spcAft>
                <a:spcPts val="0"/>
              </a:spcAft>
              <a:buClrTx/>
              <a:buSzTx/>
              <a:buFont typeface="+mj-lt"/>
              <a:buAutoNum type="arabicPeriod"/>
              <a:tabLst/>
              <a:defRPr/>
            </a:pPr>
            <a:endParaRPr kumimoji="0" lang="en-US" sz="1400" b="0" i="0" u="none" strike="noStrike" kern="0" cap="none" spc="-7" normalizeH="0" baseline="0" noProof="0" dirty="0">
              <a:ln>
                <a:noFill/>
              </a:ln>
              <a:solidFill>
                <a:srgbClr val="231F20"/>
              </a:solidFill>
              <a:effectLst/>
              <a:uLnTx/>
              <a:uFillTx/>
              <a:latin typeface="Lucida Sans"/>
              <a:ea typeface="+mn-ea"/>
              <a:cs typeface="Times" panose="02020603050405020304" pitchFamily="18" charset="0"/>
            </a:endParaRPr>
          </a:p>
          <a:p>
            <a:pPr marL="437715" marR="492689" lvl="0" indent="-342900" algn="l" defTabSz="623438" rtl="0" eaLnBrk="1" fontAlgn="auto" latinLnBrk="0" hangingPunct="1">
              <a:lnSpc>
                <a:spcPts val="791"/>
              </a:lnSpc>
              <a:spcBef>
                <a:spcPts val="27"/>
              </a:spcBef>
              <a:spcAft>
                <a:spcPts val="0"/>
              </a:spcAft>
              <a:buClrTx/>
              <a:buSzTx/>
              <a:buFont typeface="+mj-lt"/>
              <a:buAutoNum type="arabicPeriod"/>
              <a:tabLst/>
              <a:defRPr/>
            </a:pP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Everglades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Belle</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Glade</a:t>
            </a:r>
            <a:endParaRPr kumimoji="0" lang="en-US" sz="1400" b="0" i="0" u="none" strike="noStrike" kern="0" cap="none" spc="0" normalizeH="0" baseline="0" noProof="0" dirty="0">
              <a:ln>
                <a:noFill/>
              </a:ln>
              <a:solidFill>
                <a:sysClr val="windowText" lastClr="000000"/>
              </a:solidFill>
              <a:effectLst/>
              <a:uLnTx/>
              <a:uFillTx/>
              <a:latin typeface="Lucida Sans"/>
              <a:ea typeface="+mn-ea"/>
              <a:cs typeface="Times" panose="02020603050405020304" pitchFamily="18" charset="0"/>
            </a:endParaRPr>
          </a:p>
          <a:p>
            <a:pPr marL="437715" marR="0" lvl="0" indent="-342900" algn="l" defTabSz="623438" rtl="0" eaLnBrk="1" fontAlgn="auto" latinLnBrk="0" hangingPunct="1">
              <a:lnSpc>
                <a:spcPct val="100000"/>
              </a:lnSpc>
              <a:spcBef>
                <a:spcPts val="153"/>
              </a:spcBef>
              <a:spcAft>
                <a:spcPts val="0"/>
              </a:spcAft>
              <a:buClrTx/>
              <a:buSzTx/>
              <a:buFont typeface="+mj-lt"/>
              <a:buAutoNum type="arabicPeriod"/>
              <a:tabLst/>
              <a:defRPr/>
            </a:pP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Florida</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Medical</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Entomology</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Lab</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1" normalizeH="0" baseline="0" noProof="0" dirty="0">
                <a:ln>
                  <a:noFill/>
                </a:ln>
                <a:solidFill>
                  <a:srgbClr val="231F20"/>
                </a:solidFill>
                <a:effectLst/>
                <a:uLnTx/>
                <a:uFillTx/>
                <a:latin typeface="Lucida Sans"/>
                <a:ea typeface="+mn-ea"/>
                <a:cs typeface="Times" panose="02020603050405020304" pitchFamily="18" charset="0"/>
              </a:rPr>
              <a:t>Vero</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4" normalizeH="0" baseline="0" noProof="0" dirty="0">
                <a:ln>
                  <a:noFill/>
                </a:ln>
                <a:solidFill>
                  <a:srgbClr val="231F20"/>
                </a:solidFill>
                <a:effectLst/>
                <a:uLnTx/>
                <a:uFillTx/>
                <a:latin typeface="Lucida Sans"/>
                <a:ea typeface="+mn-ea"/>
                <a:cs typeface="Times" panose="02020603050405020304" pitchFamily="18" charset="0"/>
              </a:rPr>
              <a:t>Beach</a:t>
            </a:r>
            <a:endParaRPr kumimoji="0" lang="en-US" sz="1400" b="0" i="0" u="none" strike="noStrike" kern="0" cap="none" spc="0" normalizeH="0" baseline="0" noProof="0" dirty="0">
              <a:ln>
                <a:noFill/>
              </a:ln>
              <a:solidFill>
                <a:sysClr val="windowText" lastClr="000000"/>
              </a:solidFill>
              <a:effectLst/>
              <a:uLnTx/>
              <a:uFillTx/>
              <a:latin typeface="Lucida Sans"/>
              <a:ea typeface="+mn-ea"/>
              <a:cs typeface="Times" panose="02020603050405020304" pitchFamily="18" charset="0"/>
            </a:endParaRPr>
          </a:p>
          <a:p>
            <a:pPr marL="437715" marR="511739"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Fort </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Lauderdale</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endParaRPr kumimoji="0" lang="en-US" sz="1400" b="0" i="0" u="none" strike="noStrike" kern="0" cap="none" spc="341" normalizeH="0" baseline="0" noProof="0" dirty="0">
              <a:ln>
                <a:noFill/>
              </a:ln>
              <a:solidFill>
                <a:srgbClr val="231F20"/>
              </a:solidFill>
              <a:effectLst/>
              <a:highlight>
                <a:srgbClr val="FFFF00"/>
              </a:highlight>
              <a:uLnTx/>
              <a:uFillTx/>
              <a:latin typeface="Lucida Sans"/>
              <a:ea typeface="+mn-ea"/>
              <a:cs typeface="Times" panose="02020603050405020304" pitchFamily="18" charset="0"/>
            </a:endParaRPr>
          </a:p>
          <a:p>
            <a:pPr marL="437715" marR="511739"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Gulf</a:t>
            </a:r>
            <a:r>
              <a:rPr kumimoji="0" lang="en-US" sz="1400" b="0" i="0" u="none" strike="noStrike" kern="0" cap="none" spc="-31"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Coast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31"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4" normalizeH="0" baseline="0" noProof="0" dirty="0">
                <a:ln>
                  <a:noFill/>
                </a:ln>
                <a:solidFill>
                  <a:srgbClr val="231F20"/>
                </a:solidFill>
                <a:effectLst/>
                <a:uLnTx/>
                <a:uFillTx/>
                <a:latin typeface="Lucida Sans"/>
                <a:ea typeface="+mn-ea"/>
                <a:cs typeface="Times" panose="02020603050405020304" pitchFamily="18" charset="0"/>
              </a:rPr>
              <a:t>Balm</a:t>
            </a:r>
            <a:endParaRPr kumimoji="0" lang="en-US" sz="1400" b="0" i="0" u="none" strike="noStrike" kern="0" cap="none" spc="0" normalizeH="0" baseline="0" noProof="0" dirty="0">
              <a:ln>
                <a:noFill/>
              </a:ln>
              <a:solidFill>
                <a:sysClr val="windowText" lastClr="000000"/>
              </a:solidFill>
              <a:effectLst/>
              <a:uLnTx/>
              <a:uFillTx/>
              <a:latin typeface="Lucida Sans"/>
              <a:ea typeface="+mn-ea"/>
              <a:cs typeface="Times" panose="02020603050405020304" pitchFamily="18" charset="0"/>
            </a:endParaRPr>
          </a:p>
          <a:p>
            <a:pPr marL="437715" marR="474506"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Indian</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River</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Fort </a:t>
            </a:r>
            <a:r>
              <a:rPr kumimoji="0" lang="en-US" sz="1400" b="0" i="0" u="none" strike="noStrike" kern="0" cap="none" spc="-7" normalizeH="0" baseline="0" noProof="0" dirty="0">
                <a:ln>
                  <a:noFill/>
                </a:ln>
                <a:solidFill>
                  <a:srgbClr val="231F20"/>
                </a:solidFill>
                <a:effectLst/>
                <a:uLnTx/>
                <a:uFillTx/>
                <a:latin typeface="Lucida Sans"/>
                <a:ea typeface="+mn-ea"/>
                <a:cs typeface="Times" panose="02020603050405020304" pitchFamily="18" charset="0"/>
              </a:rPr>
              <a:t>Pierce </a:t>
            </a:r>
          </a:p>
          <a:p>
            <a:pPr marL="437715" marR="474506"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7" normalizeH="0" baseline="0" noProof="0" dirty="0">
                <a:ln>
                  <a:noFill/>
                </a:ln>
                <a:solidFill>
                  <a:srgbClr val="231F20"/>
                </a:solidFill>
                <a:effectLst/>
                <a:uLnTx/>
                <a:uFillTx/>
                <a:latin typeface="Lucida Sans"/>
                <a:ea typeface="+mn-ea"/>
                <a:cs typeface="Times" panose="02020603050405020304" pitchFamily="18" charset="0"/>
              </a:rPr>
              <a:t>Mid-</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Florida</a:t>
            </a:r>
            <a:r>
              <a:rPr kumimoji="0" lang="en-US" sz="1400" b="0" i="0" u="none" strike="noStrike" kern="0" cap="none" spc="-31"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 Apopka</a:t>
            </a:r>
            <a:endParaRPr kumimoji="0" lang="en-US" sz="1400" b="1" i="0" u="none" strike="noStrike" kern="0" cap="none" spc="0" normalizeH="0" baseline="0" noProof="0" dirty="0">
              <a:ln>
                <a:noFill/>
              </a:ln>
              <a:solidFill>
                <a:srgbClr val="00B050"/>
              </a:solidFill>
              <a:effectLst/>
              <a:uLnTx/>
              <a:uFillTx/>
              <a:latin typeface="Lucida Sans"/>
              <a:ea typeface="+mn-ea"/>
              <a:cs typeface="Times" panose="02020603050405020304" pitchFamily="18" charset="0"/>
            </a:endParaRPr>
          </a:p>
          <a:p>
            <a:pPr marL="437715" marR="3464"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North</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Florida</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REC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1" normalizeH="0" baseline="0" noProof="0" dirty="0">
                <a:ln>
                  <a:noFill/>
                </a:ln>
                <a:solidFill>
                  <a:srgbClr val="231F20"/>
                </a:solidFill>
                <a:effectLst/>
                <a:uLnTx/>
                <a:uFillTx/>
                <a:latin typeface="Lucida Sans"/>
                <a:ea typeface="+mn-ea"/>
                <a:cs typeface="Times" panose="02020603050405020304" pitchFamily="18" charset="0"/>
              </a:rPr>
              <a:t>Quincy,</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Marianna,</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Live</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Oak</a:t>
            </a:r>
            <a:r>
              <a:rPr kumimoji="0" lang="en-US" sz="1400" b="0" i="0" u="none" strike="noStrike" kern="0" cap="none" spc="341" normalizeH="0" baseline="0" noProof="0" dirty="0">
                <a:ln>
                  <a:noFill/>
                </a:ln>
                <a:solidFill>
                  <a:srgbClr val="231F20"/>
                </a:solidFill>
                <a:effectLst/>
                <a:uLnTx/>
                <a:uFillTx/>
                <a:latin typeface="Lucida Sans"/>
                <a:ea typeface="+mn-ea"/>
                <a:cs typeface="Times" panose="02020603050405020304" pitchFamily="18" charset="0"/>
              </a:rPr>
              <a:t> </a:t>
            </a:r>
          </a:p>
          <a:p>
            <a:pPr marL="437715" marR="3464"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Range</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Cattle</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Ona</a:t>
            </a:r>
            <a:endParaRPr kumimoji="0" lang="en-US" sz="1400" b="0" i="0" u="none" strike="noStrike" kern="0" cap="none" spc="0" normalizeH="0" baseline="0" noProof="0" dirty="0">
              <a:ln>
                <a:noFill/>
              </a:ln>
              <a:solidFill>
                <a:sysClr val="windowText" lastClr="000000"/>
              </a:solidFill>
              <a:effectLst/>
              <a:uLnTx/>
              <a:uFillTx/>
              <a:latin typeface="Lucida Sans"/>
              <a:ea typeface="+mn-ea"/>
              <a:cs typeface="Times" panose="02020603050405020304" pitchFamily="18" charset="0"/>
            </a:endParaRPr>
          </a:p>
          <a:p>
            <a:pPr marL="437715" marR="304792"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Southwest</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Florida</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REC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Immokalee</a:t>
            </a:r>
            <a:r>
              <a:rPr kumimoji="0" lang="en-US" sz="1400" b="0" i="0" u="none" strike="noStrike" kern="0" cap="none" spc="341" normalizeH="0" baseline="0" noProof="0" dirty="0">
                <a:ln>
                  <a:noFill/>
                </a:ln>
                <a:solidFill>
                  <a:srgbClr val="231F20"/>
                </a:solidFill>
                <a:effectLst/>
                <a:uLnTx/>
                <a:uFillTx/>
                <a:latin typeface="Lucida Sans"/>
                <a:ea typeface="+mn-ea"/>
                <a:cs typeface="Times" panose="02020603050405020304" pitchFamily="18" charset="0"/>
              </a:rPr>
              <a:t> </a:t>
            </a:r>
          </a:p>
          <a:p>
            <a:pPr marL="437715" marR="304792"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34" normalizeH="0" baseline="0" noProof="0" dirty="0">
                <a:ln>
                  <a:noFill/>
                </a:ln>
                <a:solidFill>
                  <a:srgbClr val="231F20"/>
                </a:solidFill>
                <a:effectLst/>
                <a:uLnTx/>
                <a:uFillTx/>
                <a:latin typeface="Lucida Sans"/>
                <a:ea typeface="+mn-ea"/>
                <a:cs typeface="Times" panose="02020603050405020304" pitchFamily="18" charset="0"/>
              </a:rPr>
              <a:t>Tropical</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7" normalizeH="0" baseline="0" noProof="0" dirty="0">
                <a:ln>
                  <a:noFill/>
                </a:ln>
                <a:solidFill>
                  <a:srgbClr val="231F20"/>
                </a:solidFill>
                <a:effectLst/>
                <a:uLnTx/>
                <a:uFillTx/>
                <a:latin typeface="Lucida Sans"/>
                <a:ea typeface="+mn-ea"/>
                <a:cs typeface="Times" panose="02020603050405020304" pitchFamily="18" charset="0"/>
              </a:rPr>
              <a:t>Homestead</a:t>
            </a:r>
            <a:endParaRPr kumimoji="0" lang="en-US" sz="1400" b="0" i="0" u="none" strike="noStrike" kern="0" cap="none" spc="0" normalizeH="0" baseline="0" noProof="0" dirty="0">
              <a:ln>
                <a:noFill/>
              </a:ln>
              <a:solidFill>
                <a:sysClr val="windowText" lastClr="000000"/>
              </a:solidFill>
              <a:effectLst/>
              <a:uLnTx/>
              <a:uFillTx/>
              <a:latin typeface="Lucida Sans"/>
              <a:ea typeface="+mn-ea"/>
              <a:cs typeface="Times" panose="02020603050405020304" pitchFamily="18" charset="0"/>
            </a:endParaRPr>
          </a:p>
          <a:p>
            <a:pPr marL="437715" marR="581009" lvl="0" indent="-342900" algn="l" defTabSz="623438" rtl="0" eaLnBrk="1" fontAlgn="auto" latinLnBrk="0" hangingPunct="1">
              <a:lnSpc>
                <a:spcPct val="138000"/>
              </a:lnSpc>
              <a:spcBef>
                <a:spcPts val="0"/>
              </a:spcBef>
              <a:spcAft>
                <a:spcPts val="0"/>
              </a:spcAft>
              <a:buClrTx/>
              <a:buSzTx/>
              <a:buFont typeface="+mj-lt"/>
              <a:buAutoNum type="arabicPeriod"/>
              <a:tabLst/>
              <a:defRPr/>
            </a:pP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West</a:t>
            </a:r>
            <a:r>
              <a:rPr kumimoji="0" lang="en-US" sz="1400" b="0" i="0" u="none" strike="noStrike" kern="0" cap="none" spc="-24"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27" normalizeH="0" baseline="0" noProof="0" dirty="0">
                <a:ln>
                  <a:noFill/>
                </a:ln>
                <a:solidFill>
                  <a:srgbClr val="231F20"/>
                </a:solidFill>
                <a:effectLst/>
                <a:uLnTx/>
                <a:uFillTx/>
                <a:latin typeface="Lucida Sans"/>
                <a:ea typeface="+mn-ea"/>
                <a:cs typeface="Times" panose="02020603050405020304" pitchFamily="18" charset="0"/>
              </a:rPr>
              <a:t>Florida</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REC</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Lucida Sans"/>
                <a:ea typeface="+mn-ea"/>
                <a:cs typeface="Times" panose="02020603050405020304" pitchFamily="18" charset="0"/>
              </a:rPr>
              <a:t>-</a:t>
            </a:r>
            <a:r>
              <a:rPr kumimoji="0" lang="en-US" sz="1400" b="0" i="0" u="none" strike="noStrike" kern="0" cap="none" spc="-20" normalizeH="0" baseline="0" noProof="0" dirty="0">
                <a:ln>
                  <a:noFill/>
                </a:ln>
                <a:solidFill>
                  <a:srgbClr val="231F20"/>
                </a:solidFill>
                <a:effectLst/>
                <a:uLnTx/>
                <a:uFillTx/>
                <a:latin typeface="Lucida Sans"/>
                <a:ea typeface="+mn-ea"/>
                <a:cs typeface="Times" panose="02020603050405020304" pitchFamily="18" charset="0"/>
              </a:rPr>
              <a:t> </a:t>
            </a:r>
            <a:r>
              <a:rPr kumimoji="0" lang="en-US" sz="1400" b="0" i="0" u="none" strike="noStrike" kern="0" cap="none" spc="-17" normalizeH="0" baseline="0" noProof="0" dirty="0">
                <a:ln>
                  <a:noFill/>
                </a:ln>
                <a:solidFill>
                  <a:srgbClr val="231F20"/>
                </a:solidFill>
                <a:effectLst/>
                <a:uLnTx/>
                <a:uFillTx/>
                <a:latin typeface="Lucida Sans"/>
                <a:ea typeface="+mn-ea"/>
                <a:cs typeface="Times" panose="02020603050405020304" pitchFamily="18" charset="0"/>
              </a:rPr>
              <a:t>Jay</a:t>
            </a:r>
            <a:r>
              <a:rPr kumimoji="0" lang="en-US" sz="1400" b="0" i="0" u="none" strike="noStrike" kern="0" cap="none" spc="341" normalizeH="0" baseline="0" noProof="0" dirty="0">
                <a:ln>
                  <a:noFill/>
                </a:ln>
                <a:solidFill>
                  <a:srgbClr val="231F20"/>
                </a:solidFill>
                <a:effectLst/>
                <a:uLnTx/>
                <a:uFillTx/>
                <a:latin typeface="Lucida Sans"/>
                <a:ea typeface="+mn-ea"/>
                <a:cs typeface="Times" panose="02020603050405020304" pitchFamily="18" charset="0"/>
              </a:rPr>
              <a:t> </a:t>
            </a:r>
          </a:p>
        </p:txBody>
      </p:sp>
      <p:sp>
        <p:nvSpPr>
          <p:cNvPr id="5" name="object 130">
            <a:extLst>
              <a:ext uri="{FF2B5EF4-FFF2-40B4-BE49-F238E27FC236}">
                <a16:creationId xmlns:a16="http://schemas.microsoft.com/office/drawing/2014/main" id="{680513F3-418D-E9F2-B2FB-09AD3D32678B}"/>
              </a:ext>
            </a:extLst>
          </p:cNvPr>
          <p:cNvSpPr txBox="1"/>
          <p:nvPr/>
        </p:nvSpPr>
        <p:spPr>
          <a:xfrm>
            <a:off x="213092" y="4602775"/>
            <a:ext cx="3894054" cy="1538224"/>
          </a:xfrm>
          <a:prstGeom prst="rect">
            <a:avLst/>
          </a:prstGeom>
        </p:spPr>
        <p:txBody>
          <a:bodyPr vert="horz" wrap="square" lIns="0" tIns="36368" rIns="0" bIns="0" rtlCol="0">
            <a:spAutoFit/>
          </a:bodyPr>
          <a:lstStyle/>
          <a:p>
            <a:pPr marL="8659" marR="0" lvl="0" indent="0" algn="ctr" defTabSz="623438" rtl="0" eaLnBrk="1" fontAlgn="auto" latinLnBrk="0" hangingPunct="1">
              <a:lnSpc>
                <a:spcPct val="100000"/>
              </a:lnSpc>
              <a:spcBef>
                <a:spcPts val="286"/>
              </a:spcBef>
              <a:spcAft>
                <a:spcPts val="0"/>
              </a:spcAft>
              <a:buClrTx/>
              <a:buSzTx/>
              <a:buFontTx/>
              <a:buNone/>
              <a:tabLst/>
              <a:defRPr/>
            </a:pPr>
            <a:r>
              <a:rPr kumimoji="0" lang="en-US" sz="2000" b="1" i="0" u="none" strike="noStrike" kern="0" cap="none" spc="0" normalizeH="0" baseline="0" noProof="0" dirty="0">
                <a:ln>
                  <a:noFill/>
                </a:ln>
                <a:solidFill>
                  <a:srgbClr val="ED7D31"/>
                </a:solidFill>
                <a:effectLst/>
                <a:uLnTx/>
                <a:uFillTx/>
                <a:latin typeface="Times" panose="02020603050405020304" pitchFamily="18" charset="0"/>
                <a:ea typeface="+mn-ea"/>
                <a:cs typeface="Times" panose="02020603050405020304" pitchFamily="18" charset="0"/>
              </a:rPr>
              <a:t>5</a:t>
            </a:r>
            <a:r>
              <a:rPr kumimoji="0" lang="en-US" sz="2000" b="1" i="0" u="none" strike="noStrike" kern="0" cap="none" spc="-20" normalizeH="0" baseline="0" noProof="0" dirty="0">
                <a:ln>
                  <a:noFill/>
                </a:ln>
                <a:solidFill>
                  <a:srgbClr val="ED7D31"/>
                </a:solidFill>
                <a:effectLst/>
                <a:uLnTx/>
                <a:uFillTx/>
                <a:latin typeface="Times" panose="02020603050405020304" pitchFamily="18" charset="0"/>
                <a:ea typeface="+mn-ea"/>
                <a:cs typeface="Times" panose="02020603050405020304" pitchFamily="18" charset="0"/>
              </a:rPr>
              <a:t> </a:t>
            </a:r>
            <a:r>
              <a:rPr kumimoji="0" lang="en-US" sz="2000" b="1" i="0" u="none" strike="noStrike" kern="0" cap="none" spc="-34" normalizeH="0" baseline="0" noProof="0" dirty="0">
                <a:ln>
                  <a:noFill/>
                </a:ln>
                <a:solidFill>
                  <a:srgbClr val="ED7D31"/>
                </a:solidFill>
                <a:effectLst/>
                <a:uLnTx/>
                <a:uFillTx/>
                <a:latin typeface="Times" panose="02020603050405020304" pitchFamily="18" charset="0"/>
                <a:ea typeface="+mn-ea"/>
                <a:cs typeface="Times" panose="02020603050405020304" pitchFamily="18" charset="0"/>
              </a:rPr>
              <a:t>R&amp;</a:t>
            </a:r>
            <a:r>
              <a:rPr kumimoji="0" lang="en-US" sz="2000" b="1" i="0" u="none" strike="noStrike" kern="0" cap="none" spc="-17" normalizeH="0" baseline="0" noProof="0" dirty="0">
                <a:ln>
                  <a:noFill/>
                </a:ln>
                <a:solidFill>
                  <a:srgbClr val="ED7D31"/>
                </a:solidFill>
                <a:effectLst/>
                <a:uLnTx/>
                <a:uFillTx/>
                <a:latin typeface="Times" panose="02020603050405020304" pitchFamily="18" charset="0"/>
                <a:ea typeface="+mn-ea"/>
                <a:cs typeface="Times" panose="02020603050405020304" pitchFamily="18" charset="0"/>
              </a:rPr>
              <a:t>D/AEC </a:t>
            </a:r>
            <a:r>
              <a:rPr kumimoji="0" lang="en-US" sz="2000" b="1" i="0" u="none" strike="noStrike" kern="0" cap="none" spc="-14" normalizeH="0" baseline="0" noProof="0" dirty="0">
                <a:ln>
                  <a:noFill/>
                </a:ln>
                <a:solidFill>
                  <a:srgbClr val="ED7D31"/>
                </a:solidFill>
                <a:effectLst/>
                <a:uLnTx/>
                <a:uFillTx/>
                <a:latin typeface="Times" panose="02020603050405020304" pitchFamily="18" charset="0"/>
                <a:ea typeface="+mn-ea"/>
                <a:cs typeface="Times" panose="02020603050405020304" pitchFamily="18" charset="0"/>
              </a:rPr>
              <a:t>Sites</a:t>
            </a:r>
          </a:p>
          <a:p>
            <a:pPr marL="8659" marR="0" lvl="0" indent="0" algn="l" defTabSz="623438" rtl="0" eaLnBrk="1" fontAlgn="auto" latinLnBrk="0" hangingPunct="1">
              <a:lnSpc>
                <a:spcPct val="100000"/>
              </a:lnSpc>
              <a:spcBef>
                <a:spcPts val="286"/>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Times" panose="02020603050405020304" pitchFamily="18" charset="0"/>
              <a:ea typeface="+mn-ea"/>
              <a:cs typeface="Times" panose="02020603050405020304" pitchFamily="18" charset="0"/>
            </a:endParaRPr>
          </a:p>
          <a:p>
            <a:pPr marL="266265" marR="3464" lvl="0" indent="-171450" algn="l" defTabSz="623438" rtl="0" eaLnBrk="1" fontAlgn="auto" latinLnBrk="0" hangingPunct="1">
              <a:lnSpc>
                <a:spcPts val="791"/>
              </a:lnSpc>
              <a:spcBef>
                <a:spcPts val="27"/>
              </a:spcBef>
              <a:spcAft>
                <a:spcPts val="0"/>
              </a:spcAft>
              <a:buClrTx/>
              <a:buSzTx/>
              <a:buFont typeface="Arial" panose="020B0604020202020204" pitchFamily="34" charset="0"/>
              <a:buChar char="•"/>
              <a:tabLst/>
              <a:defRPr/>
            </a:pPr>
            <a:r>
              <a:rPr kumimoji="0" sz="1400" b="0" i="0" u="none" strike="noStrike" kern="0" cap="none" spc="-2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Hastings</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Agricultural</a:t>
            </a:r>
            <a:r>
              <a:rPr kumimoji="0" sz="1400" b="0" i="0" u="none" strike="noStrike" kern="0" cap="none" spc="-1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Extension</a:t>
            </a:r>
            <a:r>
              <a:rPr kumimoji="0" sz="1400" b="0" i="0" u="none" strike="noStrike" kern="0" cap="none" spc="-1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Center</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t>
            </a:r>
            <a:r>
              <a:rPr kumimoji="0" sz="1400" b="0" i="0" u="none" strike="noStrike" kern="0" cap="none" spc="-1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Hastings</a:t>
            </a:r>
            <a:endParaRPr kumimoji="0" lang="en-US"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94815" marR="3464" lvl="0" indent="0" algn="l" defTabSz="623438" rtl="0" eaLnBrk="1" fontAlgn="auto" latinLnBrk="0" hangingPunct="1">
              <a:lnSpc>
                <a:spcPts val="791"/>
              </a:lnSpc>
              <a:spcBef>
                <a:spcPts val="27"/>
              </a:spcBef>
              <a:spcAft>
                <a:spcPts val="0"/>
              </a:spcAft>
              <a:buClrTx/>
              <a:buSzTx/>
              <a:buFontTx/>
              <a:buNone/>
              <a:tabLst/>
              <a:defRPr/>
            </a:pPr>
            <a:r>
              <a:rPr kumimoji="0" sz="1400" b="0" i="0" u="none" strike="noStrike" kern="0" cap="none" spc="341"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endParaRPr kumimoji="0" lang="en-US" sz="1400" b="0" i="0" u="none" strike="noStrike" kern="0" cap="none" spc="341"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266265" marR="3464" lvl="0" indent="-171450" algn="l" defTabSz="623438" rtl="0" eaLnBrk="1" fontAlgn="auto" latinLnBrk="0" hangingPunct="1">
              <a:lnSpc>
                <a:spcPts val="791"/>
              </a:lnSpc>
              <a:spcBef>
                <a:spcPts val="27"/>
              </a:spcBef>
              <a:spcAft>
                <a:spcPts val="0"/>
              </a:spcAft>
              <a:buClrTx/>
              <a:buSzTx/>
              <a:buFont typeface="Arial" panose="020B0604020202020204" pitchFamily="34" charset="0"/>
              <a:buChar char="•"/>
              <a:tabLst/>
              <a:defRPr/>
            </a:pP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Nature</a:t>
            </a:r>
            <a:r>
              <a:rPr kumimoji="0" sz="1400" b="0" i="0" u="none" strike="noStrike" kern="0" cap="none" spc="-20"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Coast</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Biological</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0"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Station</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3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Cedar</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Key</a:t>
            </a:r>
            <a:endParaRPr kumimoji="0" lang="en-US"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94815" marR="3464" lvl="0" indent="0" algn="l" defTabSz="623438" rtl="0" eaLnBrk="1" fontAlgn="auto" latinLnBrk="0" hangingPunct="1">
              <a:lnSpc>
                <a:spcPts val="791"/>
              </a:lnSpc>
              <a:spcBef>
                <a:spcPts val="27"/>
              </a:spcBef>
              <a:spcAft>
                <a:spcPts val="0"/>
              </a:spcAft>
              <a:buClrTx/>
              <a:buSzTx/>
              <a:buFontTx/>
              <a:buNone/>
              <a:tabLst/>
              <a:defRPr/>
            </a:pPr>
            <a:r>
              <a:rPr kumimoji="0" sz="1400" b="0" i="0" u="none" strike="noStrike" kern="0" cap="none" spc="341"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endParaRPr kumimoji="0" lang="en-US" sz="1400" b="0" i="0" u="none" strike="noStrike" kern="0" cap="none" spc="341"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266265" marR="3464" lvl="0" indent="-171450" algn="l" defTabSz="623438" rtl="0" eaLnBrk="1" fontAlgn="auto" latinLnBrk="0" hangingPunct="1">
              <a:lnSpc>
                <a:spcPts val="791"/>
              </a:lnSpc>
              <a:spcBef>
                <a:spcPts val="27"/>
              </a:spcBef>
              <a:spcAft>
                <a:spcPts val="0"/>
              </a:spcAft>
              <a:buClrTx/>
              <a:buSzTx/>
              <a:buFont typeface="Arial" panose="020B0604020202020204" pitchFamily="34" charset="0"/>
              <a:buChar char="•"/>
              <a:tabLst/>
              <a:defRPr/>
            </a:pP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Ordway-Swisher</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Biological</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0"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Station</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3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Melrose</a:t>
            </a:r>
            <a:r>
              <a:rPr kumimoji="0" sz="1400" b="0" i="0" u="none" strike="noStrike" kern="0" cap="none" spc="341"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endParaRPr kumimoji="0" lang="en-US" sz="1400" b="0" i="0" u="none" strike="noStrike" kern="0" cap="none" spc="341"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266265" marR="3464" lvl="0" indent="-171450" algn="l" defTabSz="623438" rtl="0" eaLnBrk="1" fontAlgn="auto" latinLnBrk="0" hangingPunct="1">
              <a:lnSpc>
                <a:spcPts val="791"/>
              </a:lnSpc>
              <a:spcBef>
                <a:spcPts val="27"/>
              </a:spcBef>
              <a:spcAft>
                <a:spcPts val="0"/>
              </a:spcAft>
              <a:buClrTx/>
              <a:buSzTx/>
              <a:buFont typeface="Arial" panose="020B0604020202020204" pitchFamily="34" charset="0"/>
              <a:buChar char="•"/>
              <a:tabLst/>
              <a:defRPr/>
            </a:pPr>
            <a:endParaRPr kumimoji="0" lang="en-US" sz="1400" b="0" i="0" u="none" strike="noStrike" kern="0" cap="none" spc="341"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266265" marR="3464" lvl="0" indent="-171450" algn="l" defTabSz="623438" rtl="0" eaLnBrk="1" fontAlgn="auto" latinLnBrk="0" hangingPunct="1">
              <a:lnSpc>
                <a:spcPts val="791"/>
              </a:lnSpc>
              <a:spcBef>
                <a:spcPts val="27"/>
              </a:spcBef>
              <a:spcAft>
                <a:spcPts val="0"/>
              </a:spcAft>
              <a:buClrTx/>
              <a:buSzTx/>
              <a:buFont typeface="Arial" panose="020B0604020202020204" pitchFamily="34" charset="0"/>
              <a:buChar char="•"/>
              <a:tabLst/>
              <a:defRPr/>
            </a:pP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Plant</a:t>
            </a:r>
            <a:r>
              <a:rPr kumimoji="0" sz="1400" b="0" i="0" u="none" strike="noStrike" kern="0" cap="none" spc="-20"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Science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Research</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and</a:t>
            </a:r>
            <a:r>
              <a:rPr kumimoji="0" sz="1400" b="0" i="0" u="none" strike="noStrike" kern="0" cap="none" spc="-20"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Education</a:t>
            </a:r>
            <a:r>
              <a:rPr kumimoji="0" sz="1400" b="0" i="0" u="none" strike="noStrike" kern="0" cap="none" spc="-20"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Unit</a:t>
            </a:r>
            <a:r>
              <a:rPr kumimoji="0" sz="1400" b="0" i="0" u="none" strike="noStrike" kern="0" cap="none" spc="-1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lang="en-US" sz="1400" b="0" i="0" u="none" strike="noStrike" kern="0" cap="none" spc="3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t>
            </a:r>
            <a:r>
              <a:rPr kumimoji="0" sz="1400" b="0" i="0" u="none" strike="noStrike" kern="0" cap="none" spc="-20"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1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Citra</a:t>
            </a:r>
            <a:endParaRPr kumimoji="0" lang="en-US" sz="1400" b="0" i="0" u="none" strike="noStrike" kern="0" cap="none" spc="-1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94815" marR="3464" lvl="0" indent="0" algn="l" defTabSz="623438" rtl="0" eaLnBrk="1" fontAlgn="auto" latinLnBrk="0" hangingPunct="1">
              <a:lnSpc>
                <a:spcPts val="791"/>
              </a:lnSpc>
              <a:spcBef>
                <a:spcPts val="27"/>
              </a:spcBef>
              <a:spcAft>
                <a:spcPts val="0"/>
              </a:spcAft>
              <a:buClrTx/>
              <a:buSzTx/>
              <a:buFontTx/>
              <a:buNone/>
              <a:tabLst/>
              <a:defRPr/>
            </a:pPr>
            <a:r>
              <a:rPr kumimoji="0" sz="1400" b="0" i="0" u="none" strike="noStrike" kern="0" cap="none" spc="-1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endParaRPr kumimoji="0" lang="en-US" sz="1400" b="0" i="0" u="none" strike="noStrike" kern="0" cap="none" spc="-1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endParaRPr>
          </a:p>
          <a:p>
            <a:pPr marL="266265" marR="3464" lvl="0" indent="-171450" algn="l" defTabSz="623438" rtl="0" eaLnBrk="1" fontAlgn="auto" latinLnBrk="0" hangingPunct="1">
              <a:lnSpc>
                <a:spcPts val="791"/>
              </a:lnSpc>
              <a:spcBef>
                <a:spcPts val="27"/>
              </a:spcBef>
              <a:spcAft>
                <a:spcPts val="0"/>
              </a:spcAft>
              <a:buClrTx/>
              <a:buSzTx/>
              <a:buFont typeface="Arial" panose="020B0604020202020204" pitchFamily="34" charset="0"/>
              <a:buChar char="•"/>
              <a:tabLst/>
              <a:defRPr/>
            </a:pPr>
            <a:r>
              <a:rPr kumimoji="0" sz="1400" b="0" i="0" u="none" strike="noStrike" kern="0" cap="none" spc="-3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Tropical</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Aquaculture</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24"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Laboratory</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3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a:t>
            </a:r>
            <a:r>
              <a:rPr kumimoji="0" sz="1400" b="0" i="0" u="none" strike="noStrike" kern="0" cap="none" spc="-3"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 </a:t>
            </a:r>
            <a:r>
              <a:rPr kumimoji="0" sz="1400" b="0" i="0" u="none" strike="noStrike" kern="0" cap="none" spc="-7" normalizeH="0" baseline="0" noProof="0" dirty="0">
                <a:ln>
                  <a:noFill/>
                </a:ln>
                <a:solidFill>
                  <a:srgbClr val="231F20"/>
                </a:solidFill>
                <a:effectLst/>
                <a:uLnTx/>
                <a:uFillTx/>
                <a:latin typeface="Times" panose="02020603050405020304" pitchFamily="18" charset="0"/>
                <a:ea typeface="+mn-ea"/>
                <a:cs typeface="Times" panose="02020603050405020304" pitchFamily="18" charset="0"/>
              </a:rPr>
              <a:t>Ruskin</a:t>
            </a:r>
            <a:endParaRPr kumimoji="0" sz="1400" b="0" i="0" u="none" strike="noStrike" kern="0" cap="none" spc="0" normalizeH="0" baseline="0" noProof="0" dirty="0">
              <a:ln>
                <a:noFill/>
              </a:ln>
              <a:solidFill>
                <a:sysClr val="windowText" lastClr="000000"/>
              </a:solidFill>
              <a:effectLst/>
              <a:uLnTx/>
              <a:uFillTx/>
              <a:latin typeface="Times" panose="02020603050405020304" pitchFamily="18" charset="0"/>
              <a:ea typeface="+mn-ea"/>
              <a:cs typeface="Times" panose="02020603050405020304" pitchFamily="18" charset="0"/>
            </a:endParaRPr>
          </a:p>
        </p:txBody>
      </p:sp>
      <p:sp>
        <p:nvSpPr>
          <p:cNvPr id="8" name="TextBox 7">
            <a:extLst>
              <a:ext uri="{FF2B5EF4-FFF2-40B4-BE49-F238E27FC236}">
                <a16:creationId xmlns:a16="http://schemas.microsoft.com/office/drawing/2014/main" id="{CDEF237A-0DCC-8B01-2437-6C5FB33CD771}"/>
              </a:ext>
            </a:extLst>
          </p:cNvPr>
          <p:cNvSpPr txBox="1"/>
          <p:nvPr/>
        </p:nvSpPr>
        <p:spPr>
          <a:xfrm>
            <a:off x="213092" y="464146"/>
            <a:ext cx="43995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uLnTx/>
                <a:uFillTx/>
                <a:latin typeface="Times" panose="02020603050405020304" pitchFamily="18" charset="0"/>
                <a:ea typeface="+mn-ea"/>
                <a:cs typeface="Times" panose="02020603050405020304" pitchFamily="18" charset="0"/>
              </a:rPr>
              <a:t>Research &amp; Education Centers</a:t>
            </a:r>
          </a:p>
        </p:txBody>
      </p:sp>
      <p:sp>
        <p:nvSpPr>
          <p:cNvPr id="3" name="TextBox 2">
            <a:extLst>
              <a:ext uri="{FF2B5EF4-FFF2-40B4-BE49-F238E27FC236}">
                <a16:creationId xmlns:a16="http://schemas.microsoft.com/office/drawing/2014/main" id="{AC75C252-E31A-DD10-3045-C039B2425E30}"/>
              </a:ext>
            </a:extLst>
          </p:cNvPr>
          <p:cNvSpPr txBox="1"/>
          <p:nvPr/>
        </p:nvSpPr>
        <p:spPr>
          <a:xfrm>
            <a:off x="5659120" y="232219"/>
            <a:ext cx="4175760" cy="631711"/>
          </a:xfrm>
          <a:prstGeom prst="rect">
            <a:avLst/>
          </a:prstGeom>
          <a:noFill/>
        </p:spPr>
        <p:txBody>
          <a:bodyPr wrap="square">
            <a:spAutoFit/>
          </a:bodyPr>
          <a:lstStyle/>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UF/IFAS Extension</a:t>
            </a:r>
          </a:p>
        </p:txBody>
      </p:sp>
    </p:spTree>
    <p:extLst>
      <p:ext uri="{BB962C8B-B14F-4D97-AF65-F5344CB8AC3E}">
        <p14:creationId xmlns:p14="http://schemas.microsoft.com/office/powerpoint/2010/main" val="77640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44B0A4-3212-760B-50D7-70002294AF1A}"/>
              </a:ext>
            </a:extLst>
          </p:cNvPr>
          <p:cNvPicPr>
            <a:picLocks noChangeAspect="1"/>
          </p:cNvPicPr>
          <p:nvPr/>
        </p:nvPicPr>
        <p:blipFill rotWithShape="1">
          <a:blip r:embed="rId2"/>
          <a:srcRect l="9892" r="-737" b="27472"/>
          <a:stretch/>
        </p:blipFill>
        <p:spPr>
          <a:xfrm>
            <a:off x="-45883" y="690265"/>
            <a:ext cx="8359789" cy="5005660"/>
          </a:xfrm>
          <a:prstGeom prst="rect">
            <a:avLst/>
          </a:prstGeom>
          <a:noFill/>
        </p:spPr>
      </p:pic>
      <p:sp>
        <p:nvSpPr>
          <p:cNvPr id="2" name="TextBox 1">
            <a:extLst>
              <a:ext uri="{FF2B5EF4-FFF2-40B4-BE49-F238E27FC236}">
                <a16:creationId xmlns:a16="http://schemas.microsoft.com/office/drawing/2014/main" id="{2FF3CFE5-ABB9-EFE7-D662-03F284CACE36}"/>
              </a:ext>
            </a:extLst>
          </p:cNvPr>
          <p:cNvSpPr txBox="1"/>
          <p:nvPr/>
        </p:nvSpPr>
        <p:spPr>
          <a:xfrm>
            <a:off x="8313906" y="588589"/>
            <a:ext cx="3608127" cy="5386090"/>
          </a:xfrm>
          <a:prstGeom prst="rect">
            <a:avLst/>
          </a:prstGeom>
          <a:noFill/>
        </p:spPr>
        <p:txBody>
          <a:bodyPr wrap="square" rtlCol="0">
            <a:spAutoFit/>
          </a:bodyPr>
          <a:lstStyle/>
          <a:p>
            <a:r>
              <a:rPr lang="en-US" sz="2800" b="1" dirty="0">
                <a:solidFill>
                  <a:srgbClr val="002060"/>
                </a:solidFill>
              </a:rPr>
              <a:t>We build relationship and trust with citizens of Florida to assist them during Blue Skies &amp; Beyond. </a:t>
            </a:r>
          </a:p>
          <a:p>
            <a:endParaRPr lang="en-US" sz="2800" b="1" dirty="0">
              <a:solidFill>
                <a:srgbClr val="002060"/>
              </a:solidFill>
            </a:endParaRPr>
          </a:p>
          <a:p>
            <a:endParaRPr lang="en-US" sz="2800" b="1" dirty="0">
              <a:solidFill>
                <a:srgbClr val="002060"/>
              </a:solidFill>
            </a:endParaRPr>
          </a:p>
          <a:p>
            <a:endParaRPr lang="en-US" sz="2000" dirty="0">
              <a:solidFill>
                <a:srgbClr val="002060"/>
              </a:solidFill>
            </a:endParaRPr>
          </a:p>
          <a:p>
            <a:endParaRPr lang="en-US" sz="2000" dirty="0">
              <a:solidFill>
                <a:srgbClr val="002060"/>
              </a:solidFill>
            </a:endParaRPr>
          </a:p>
          <a:p>
            <a:r>
              <a:rPr lang="en-US" sz="2000" dirty="0">
                <a:solidFill>
                  <a:srgbClr val="002060"/>
                </a:solidFill>
              </a:rPr>
              <a:t>September 23, 2022-Hurricane Ian Devastates Shrimp Industry in SW Florida with 16-18 ft surge  </a:t>
            </a:r>
          </a:p>
        </p:txBody>
      </p:sp>
    </p:spTree>
    <p:extLst>
      <p:ext uri="{BB962C8B-B14F-4D97-AF65-F5344CB8AC3E}">
        <p14:creationId xmlns:p14="http://schemas.microsoft.com/office/powerpoint/2010/main" val="63423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A5C3-99BA-DB83-94C3-24163F74DD35}"/>
              </a:ext>
            </a:extLst>
          </p:cNvPr>
          <p:cNvSpPr>
            <a:spLocks noGrp="1"/>
          </p:cNvSpPr>
          <p:nvPr>
            <p:ph type="title"/>
          </p:nvPr>
        </p:nvSpPr>
        <p:spPr/>
        <p:txBody>
          <a:bodyPr/>
          <a:lstStyle/>
          <a:p>
            <a:r>
              <a:rPr lang="en-US" dirty="0"/>
              <a:t>Panelist Questions</a:t>
            </a:r>
          </a:p>
        </p:txBody>
      </p:sp>
      <p:sp>
        <p:nvSpPr>
          <p:cNvPr id="3" name="Content Placeholder 2">
            <a:extLst>
              <a:ext uri="{FF2B5EF4-FFF2-40B4-BE49-F238E27FC236}">
                <a16:creationId xmlns:a16="http://schemas.microsoft.com/office/drawing/2014/main" id="{BF2E328A-81C2-3A54-F1D8-A2B093A20A74}"/>
              </a:ext>
            </a:extLst>
          </p:cNvPr>
          <p:cNvSpPr>
            <a:spLocks noGrp="1"/>
          </p:cNvSpPr>
          <p:nvPr>
            <p:ph idx="1"/>
          </p:nvPr>
        </p:nvSpPr>
        <p:spPr>
          <a:xfrm>
            <a:off x="838200" y="1624147"/>
            <a:ext cx="10515600" cy="4351338"/>
          </a:xfrm>
        </p:spPr>
        <p:txBody>
          <a:bodyPr>
            <a:normAutofit/>
          </a:bodyPr>
          <a:lstStyle/>
          <a:p>
            <a:pPr marL="0" indent="0">
              <a:buNone/>
            </a:pPr>
            <a:r>
              <a:rPr lang="en-US" dirty="0"/>
              <a:t>1.  Christa and David, Briefly, what are your expertise and how do you serve IFAS Extension?</a:t>
            </a:r>
          </a:p>
          <a:p>
            <a:endParaRPr lang="en-US" dirty="0"/>
          </a:p>
          <a:p>
            <a:pPr marL="0" indent="0">
              <a:buNone/>
            </a:pPr>
            <a:r>
              <a:rPr lang="en-US" dirty="0"/>
              <a:t>2. David, as a Director and Extension Agent, how do you assist your clientele before, immediately after and several weeks &amp; months after a disaster? </a:t>
            </a:r>
          </a:p>
          <a:p>
            <a:pPr marL="0" indent="0">
              <a:buNone/>
            </a:pPr>
            <a:r>
              <a:rPr lang="en-US" dirty="0"/>
              <a:t>3. Christa-as the Director of UF/IFAS Economic Impact Analysis Program and Extension Specialist how do you train Extension faculty to assess disaster damages and develop preliminary and final Ag and Natural Resources loss estimates? </a:t>
            </a:r>
          </a:p>
          <a:p>
            <a:pPr marL="0" indent="0">
              <a:buNone/>
            </a:pPr>
            <a:endParaRPr lang="en-US" dirty="0"/>
          </a:p>
        </p:txBody>
      </p:sp>
    </p:spTree>
    <p:extLst>
      <p:ext uri="{BB962C8B-B14F-4D97-AF65-F5344CB8AC3E}">
        <p14:creationId xmlns:p14="http://schemas.microsoft.com/office/powerpoint/2010/main" val="38506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28D7-B963-A6F3-B3AE-56B104E74821}"/>
              </a:ext>
            </a:extLst>
          </p:cNvPr>
          <p:cNvSpPr>
            <a:spLocks noGrp="1"/>
          </p:cNvSpPr>
          <p:nvPr>
            <p:ph type="title"/>
          </p:nvPr>
        </p:nvSpPr>
        <p:spPr/>
        <p:txBody>
          <a:bodyPr/>
          <a:lstStyle/>
          <a:p>
            <a:r>
              <a:rPr lang="en-US" dirty="0"/>
              <a:t>Panelist Questions</a:t>
            </a:r>
          </a:p>
        </p:txBody>
      </p:sp>
      <p:sp>
        <p:nvSpPr>
          <p:cNvPr id="3" name="Content Placeholder 2">
            <a:extLst>
              <a:ext uri="{FF2B5EF4-FFF2-40B4-BE49-F238E27FC236}">
                <a16:creationId xmlns:a16="http://schemas.microsoft.com/office/drawing/2014/main" id="{37ED31A0-F828-0F99-1AA1-5158D181F2B4}"/>
              </a:ext>
            </a:extLst>
          </p:cNvPr>
          <p:cNvSpPr>
            <a:spLocks noGrp="1"/>
          </p:cNvSpPr>
          <p:nvPr>
            <p:ph idx="1"/>
          </p:nvPr>
        </p:nvSpPr>
        <p:spPr/>
        <p:txBody>
          <a:bodyPr/>
          <a:lstStyle/>
          <a:p>
            <a:pPr marL="0" indent="0">
              <a:buNone/>
            </a:pPr>
            <a:r>
              <a:rPr lang="en-US" dirty="0"/>
              <a:t>3. Christa &amp; David, from </a:t>
            </a:r>
            <a:r>
              <a:rPr lang="en-US"/>
              <a:t>your vantage point &amp; </a:t>
            </a:r>
            <a:r>
              <a:rPr lang="en-US" dirty="0"/>
              <a:t>experiences in Florida,</a:t>
            </a:r>
          </a:p>
          <a:p>
            <a:pPr marL="0" indent="0">
              <a:buNone/>
            </a:pPr>
            <a:r>
              <a:rPr lang="en-US" dirty="0"/>
              <a:t>	-What are the greatest challenges after a major disaster?</a:t>
            </a:r>
          </a:p>
          <a:p>
            <a:pPr marL="0" indent="0">
              <a:buNone/>
            </a:pPr>
            <a:endParaRPr lang="en-US" dirty="0"/>
          </a:p>
          <a:p>
            <a:pPr marL="0" indent="0">
              <a:buNone/>
            </a:pPr>
            <a:r>
              <a:rPr lang="en-US" dirty="0"/>
              <a:t>	-What are your clients and stakeholders (define) long-term 	 	  needs post disaster?</a:t>
            </a:r>
          </a:p>
          <a:p>
            <a:pPr marL="0" indent="0">
              <a:buNone/>
            </a:pPr>
            <a:endParaRPr lang="en-US" dirty="0"/>
          </a:p>
          <a:p>
            <a:pPr marL="0" indent="0">
              <a:buNone/>
            </a:pPr>
            <a:r>
              <a:rPr lang="en-US" dirty="0"/>
              <a:t>	-How can effective collaborations with partners and availability 	 	 of technology and other resources improve meeting challenges 	and needs?</a:t>
            </a:r>
          </a:p>
        </p:txBody>
      </p:sp>
    </p:spTree>
    <p:extLst>
      <p:ext uri="{BB962C8B-B14F-4D97-AF65-F5344CB8AC3E}">
        <p14:creationId xmlns:p14="http://schemas.microsoft.com/office/powerpoint/2010/main" val="13450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VTI">
  <a:themeElements>
    <a:clrScheme name="gator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3FE8199-E1BB-BB45-A2D2-593689F83E6D}" vid="{0C91F6E1-97E4-1D4B-9239-B67225E4B2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788</Words>
  <Application>Microsoft Office PowerPoint</Application>
  <PresentationFormat>Widescreen</PresentationFormat>
  <Paragraphs>81</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GradientVTI</vt:lpstr>
      <vt:lpstr>Working with UF/IFAS Extension in Blue Skies &amp; Beyond</vt:lpstr>
      <vt:lpstr>What is Extension?</vt:lpstr>
      <vt:lpstr>PowerPoint Presentation</vt:lpstr>
      <vt:lpstr>PowerPoint Presentation</vt:lpstr>
      <vt:lpstr>PowerPoint Presentation</vt:lpstr>
      <vt:lpstr>PowerPoint Presentation</vt:lpstr>
      <vt:lpstr>PowerPoint Presentation</vt:lpstr>
      <vt:lpstr>Panelist Questions</vt:lpstr>
      <vt:lpstr>Panelist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UF/IFAS Extension in Blue Skies &amp; Beyond</dc:title>
  <dc:creator>Mukhtar,Saqib</dc:creator>
  <cp:lastModifiedBy>Mukhtar,Saqib</cp:lastModifiedBy>
  <cp:revision>2</cp:revision>
  <dcterms:created xsi:type="dcterms:W3CDTF">2025-05-23T13:53:46Z</dcterms:created>
  <dcterms:modified xsi:type="dcterms:W3CDTF">2025-05-28T22:22:35Z</dcterms:modified>
</cp:coreProperties>
</file>